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256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8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FFCDFF"/>
    <a:srgbClr val="FFAFFF"/>
    <a:srgbClr val="F636E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70" autoAdjust="0"/>
    <p:restoredTop sz="94658" autoAdjust="0"/>
  </p:normalViewPr>
  <p:slideViewPr>
    <p:cSldViewPr>
      <p:cViewPr varScale="1">
        <p:scale>
          <a:sx n="74" d="100"/>
          <a:sy n="74" d="100"/>
        </p:scale>
        <p:origin x="-4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9284327-511A-40C5-BD70-F114484886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E06C0-8A78-44AF-9857-0DF8CC8419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9DCFF-7807-41B7-A28E-36D5EC3187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7673122-39B8-4563-8F0E-FBE7813808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9733E-6909-44EC-BCDB-E524BF8D22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B530B-DBF2-4069-ADCB-1E9E61AF85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E7CBB-50EC-4CBC-A72B-CF463FA8D0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E1A32-E90A-4145-8006-80C34E1985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236D3-4D98-46DE-93A4-78EA27066B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DBBAA-BC6F-4EEF-8D0D-F5184F9AEA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00358-9F1B-4B67-AC12-F12CCF5C20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1060A-1D77-46B2-A0CE-47F228F070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270C0-A99C-4743-A7FD-6D390FC1D6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36E21-4163-4622-9F2F-4D4EC68867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FA02D-DA9A-49E0-B9CF-E1FD64D0F6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17500-D8D9-4BD0-8048-35F512E7BD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FE1BE-A79B-4AD1-B41E-C6EF5BA56F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6D2EF-BC02-4A7D-A973-F49714E393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3C890-8C15-43FC-A6B6-5D989E6266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73697-5CF2-4F1C-8ACB-91C9CE600E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D5602-EBD5-4826-AC35-0CCCA6DBEE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49D7D-7E64-4DD1-90EB-C737CE7F96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E809476-F31F-4F9A-A639-FF2B9675306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6838071-A2FE-4D21-B4A6-C0791151823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ata\Skola\SVOC\4-9-2009%201-12-52%20PM.avi" TargetMode="Externa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1143000" y="2130425"/>
            <a:ext cx="6359525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400" b="1" smtClean="0">
                <a:ln w="0"/>
                <a:gradFill flip="none">
                  <a:gsLst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Spracovanie signálu ECG za účelom rozpoznávania fázy cyklu srdca</a:t>
            </a:r>
            <a:endParaRPr lang="en-US" sz="4400" b="1">
              <a:ln w="0"/>
              <a:gradFill flip="none">
                <a:gsLst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2895600" y="4191000"/>
            <a:ext cx="4114800" cy="1752600"/>
          </a:xfrm>
        </p:spPr>
        <p:txBody>
          <a:bodyPr/>
          <a:lstStyle/>
          <a:p>
            <a:pPr algn="r"/>
            <a:r>
              <a:rPr lang="sk-SK" smtClean="0"/>
              <a:t>Bc. Gabriel Války</a:t>
            </a:r>
          </a:p>
          <a:p>
            <a:pPr algn="r"/>
            <a:r>
              <a:rPr lang="sk-SK" smtClean="0"/>
              <a:t>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-9-2009 1-12-52 PM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00200" y="1066800"/>
            <a:ext cx="5715000" cy="5216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 txBox="1">
            <a:spLocks/>
          </p:cNvSpPr>
          <p:nvPr/>
        </p:nvSpPr>
        <p:spPr bwMode="auto">
          <a:xfrm>
            <a:off x="1828800" y="2362200"/>
            <a:ext cx="635952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sk-SK" sz="4400" b="1" kern="0" smtClean="0">
                <a:ln w="0"/>
                <a:gradFill flip="none">
                  <a:gsLst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ea typeface="+mj-ea"/>
                <a:cs typeface="+mj-cs"/>
              </a:rPr>
              <a:t>Ďakujem za pozornosť</a:t>
            </a:r>
            <a:endParaRPr kumimoji="0" lang="en-US" sz="4400" b="1" i="0" u="none" strike="noStrike" kern="0" cap="none" spc="0" normalizeH="0" baseline="0" noProof="0">
              <a:ln w="0"/>
              <a:gradFill flip="none">
                <a:gsLst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Obsah prezentácie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55613" y="2362200"/>
            <a:ext cx="8226425" cy="3763963"/>
          </a:xfrm>
        </p:spPr>
        <p:txBody>
          <a:bodyPr/>
          <a:lstStyle/>
          <a:p>
            <a:r>
              <a:rPr lang="en-US" smtClean="0">
                <a:latin typeface="Calibri" pitchFamily="34" charset="0"/>
              </a:rPr>
              <a:t>Zariadenie pre dlhodobé monitorovanie aktivity ľudského </a:t>
            </a:r>
            <a:r>
              <a:rPr lang="en-US" smtClean="0">
                <a:latin typeface="Calibri" pitchFamily="34" charset="0"/>
              </a:rPr>
              <a:t>srdca</a:t>
            </a:r>
            <a:endParaRPr lang="sk-SK" smtClean="0">
              <a:latin typeface="Calibri" pitchFamily="34" charset="0"/>
            </a:endParaRPr>
          </a:p>
          <a:p>
            <a:r>
              <a:rPr lang="sk-SK" smtClean="0">
                <a:latin typeface="Calibri" pitchFamily="34" charset="0"/>
              </a:rPr>
              <a:t>Cieľ práce</a:t>
            </a:r>
            <a:endParaRPr lang="sk-SK" smtClean="0">
              <a:latin typeface="Calibri" pitchFamily="34" charset="0"/>
            </a:endParaRPr>
          </a:p>
          <a:p>
            <a:r>
              <a:rPr lang="sk-SK" smtClean="0">
                <a:latin typeface="Calibri" pitchFamily="34" charset="0"/>
              </a:rPr>
              <a:t>Fázový cyklus srdca</a:t>
            </a:r>
          </a:p>
          <a:p>
            <a:r>
              <a:rPr lang="sk-SK" smtClean="0">
                <a:latin typeface="Calibri" pitchFamily="34" charset="0"/>
              </a:rPr>
              <a:t>Autokorelátor</a:t>
            </a:r>
          </a:p>
          <a:p>
            <a:r>
              <a:rPr lang="sk-SK" smtClean="0">
                <a:latin typeface="Calibri" pitchFamily="34" charset="0"/>
              </a:rPr>
              <a:t>Algoritmus korelátora</a:t>
            </a:r>
            <a:endParaRPr lang="sk-SK" smtClean="0">
              <a:latin typeface="Calibri" pitchFamily="34" charset="0"/>
            </a:endParaRPr>
          </a:p>
          <a:p>
            <a:r>
              <a:rPr lang="sk-SK" smtClean="0">
                <a:latin typeface="Calibri" pitchFamily="34" charset="0"/>
              </a:rPr>
              <a:t>Ukážka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1554162"/>
          </a:xfrm>
        </p:spPr>
        <p:txBody>
          <a:bodyPr/>
          <a:lstStyle/>
          <a:p>
            <a:r>
              <a:rPr lang="en-US" smtClean="0">
                <a:latin typeface="Calibri" pitchFamily="34" charset="0"/>
              </a:rPr>
              <a:t>Zariadenie pre dlhodobé monitorovanie aktivity ľudského srdca</a:t>
            </a:r>
            <a:endParaRPr lang="sk-SK" smtClean="0">
              <a:latin typeface="Calibri" pitchFamily="34" charset="0"/>
            </a:endParaRPr>
          </a:p>
        </p:txBody>
      </p:sp>
      <p:pic>
        <p:nvPicPr>
          <p:cNvPr id="7" name="Obrázok 6" descr="modul2_small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2400" y="2362200"/>
            <a:ext cx="4286250" cy="367665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" name="Obrázok 7" descr="modul1_smal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2133600"/>
            <a:ext cx="3238500" cy="40068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Obrázok 5" descr="IMG_0523_smal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1828800"/>
            <a:ext cx="5958095" cy="4571429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057400"/>
            <a:ext cx="632079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Obrázok 2" descr="_appftt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209800"/>
            <a:ext cx="6019048" cy="4126984"/>
          </a:xfrm>
          <a:prstGeom prst="rect">
            <a:avLst/>
          </a:prstGeom>
        </p:spPr>
      </p:pic>
      <p:pic>
        <p:nvPicPr>
          <p:cNvPr id="4" name="Obrázok 3" descr="app_pulse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209800"/>
            <a:ext cx="6019048" cy="4126984"/>
          </a:xfrm>
          <a:prstGeom prst="rect">
            <a:avLst/>
          </a:prstGeom>
        </p:spPr>
      </p:pic>
      <p:pic>
        <p:nvPicPr>
          <p:cNvPr id="5" name="Obrázok 4" descr="app_tempo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2209800"/>
            <a:ext cx="6019048" cy="4126984"/>
          </a:xfrm>
          <a:prstGeom prst="rect">
            <a:avLst/>
          </a:prstGeom>
        </p:spPr>
      </p:pic>
      <p:pic>
        <p:nvPicPr>
          <p:cNvPr id="6" name="Obrázok 5" descr="app_midi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2209800"/>
            <a:ext cx="6019048" cy="4126984"/>
          </a:xfrm>
          <a:prstGeom prst="rect">
            <a:avLst/>
          </a:prstGeom>
        </p:spPr>
      </p:pic>
      <p:sp>
        <p:nvSpPr>
          <p:cNvPr id="7" name="Nadpis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6425" cy="1554162"/>
          </a:xfrm>
        </p:spPr>
        <p:txBody>
          <a:bodyPr/>
          <a:lstStyle/>
          <a:p>
            <a:r>
              <a:rPr lang="en-US" smtClean="0">
                <a:latin typeface="Calibri" pitchFamily="34" charset="0"/>
              </a:rPr>
              <a:t>Zariadenie pre dlhodobé monitorovanie aktivity ľudského srdca</a:t>
            </a:r>
            <a:endParaRPr lang="sk-SK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dĺžnik 26"/>
          <p:cNvSpPr/>
          <p:nvPr/>
        </p:nvSpPr>
        <p:spPr>
          <a:xfrm>
            <a:off x="0" y="1371600"/>
            <a:ext cx="9144000" cy="4495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77000"/>
                </a:schemeClr>
              </a:gs>
              <a:gs pos="31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:\Data\Skola\SVOC\aka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362200"/>
            <a:ext cx="3048000" cy="2225675"/>
          </a:xfrm>
          <a:prstGeom prst="rect">
            <a:avLst/>
          </a:prstGeom>
          <a:noFill/>
        </p:spPr>
      </p:pic>
      <p:pic>
        <p:nvPicPr>
          <p:cNvPr id="5" name="Picture 6" descr="C:\Data\Skola\ing1\medica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1752600"/>
            <a:ext cx="2185988" cy="3943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8" name="Skupina 27"/>
          <p:cNvGrpSpPr/>
          <p:nvPr/>
        </p:nvGrpSpPr>
        <p:grpSpPr>
          <a:xfrm>
            <a:off x="7010400" y="2717800"/>
            <a:ext cx="873760" cy="1320800"/>
            <a:chOff x="7010400" y="2717800"/>
            <a:chExt cx="873760" cy="1320800"/>
          </a:xfrm>
        </p:grpSpPr>
        <p:sp>
          <p:nvSpPr>
            <p:cNvPr id="6" name="Kocka 5"/>
            <p:cNvSpPr/>
            <p:nvPr/>
          </p:nvSpPr>
          <p:spPr>
            <a:xfrm>
              <a:off x="7010400" y="3657600"/>
              <a:ext cx="304800" cy="38100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Voľná forma 6"/>
            <p:cNvSpPr/>
            <p:nvPr/>
          </p:nvSpPr>
          <p:spPr>
            <a:xfrm>
              <a:off x="7157720" y="2951480"/>
              <a:ext cx="717127" cy="746760"/>
            </a:xfrm>
            <a:custGeom>
              <a:avLst/>
              <a:gdLst>
                <a:gd name="connsiteX0" fmla="*/ 559647 w 717127"/>
                <a:gd name="connsiteY0" fmla="*/ 0 h 909320"/>
                <a:gd name="connsiteX1" fmla="*/ 640927 w 717127"/>
                <a:gd name="connsiteY1" fmla="*/ 518160 h 909320"/>
                <a:gd name="connsiteX2" fmla="*/ 102447 w 717127"/>
                <a:gd name="connsiteY2" fmla="*/ 640080 h 909320"/>
                <a:gd name="connsiteX3" fmla="*/ 26247 w 717127"/>
                <a:gd name="connsiteY3" fmla="*/ 909320 h 90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127" h="909320">
                  <a:moveTo>
                    <a:pt x="559647" y="0"/>
                  </a:moveTo>
                  <a:cubicBezTo>
                    <a:pt x="638387" y="205740"/>
                    <a:pt x="717127" y="411480"/>
                    <a:pt x="640927" y="518160"/>
                  </a:cubicBezTo>
                  <a:cubicBezTo>
                    <a:pt x="564727" y="624840"/>
                    <a:pt x="204894" y="574887"/>
                    <a:pt x="102447" y="640080"/>
                  </a:cubicBezTo>
                  <a:cubicBezTo>
                    <a:pt x="0" y="705273"/>
                    <a:pt x="13123" y="807296"/>
                    <a:pt x="26247" y="90932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Voľná forma 7"/>
            <p:cNvSpPr/>
            <p:nvPr/>
          </p:nvSpPr>
          <p:spPr>
            <a:xfrm>
              <a:off x="7151793" y="2717800"/>
              <a:ext cx="376767" cy="949960"/>
            </a:xfrm>
            <a:custGeom>
              <a:avLst/>
              <a:gdLst>
                <a:gd name="connsiteX0" fmla="*/ 244687 w 376767"/>
                <a:gd name="connsiteY0" fmla="*/ 0 h 949960"/>
                <a:gd name="connsiteX1" fmla="*/ 356447 w 376767"/>
                <a:gd name="connsiteY1" fmla="*/ 325120 h 949960"/>
                <a:gd name="connsiteX2" fmla="*/ 122767 w 376767"/>
                <a:gd name="connsiteY2" fmla="*/ 675640 h 949960"/>
                <a:gd name="connsiteX3" fmla="*/ 16087 w 376767"/>
                <a:gd name="connsiteY3" fmla="*/ 853440 h 949960"/>
                <a:gd name="connsiteX4" fmla="*/ 26247 w 376767"/>
                <a:gd name="connsiteY4" fmla="*/ 949960 h 949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767" h="949960">
                  <a:moveTo>
                    <a:pt x="244687" y="0"/>
                  </a:moveTo>
                  <a:cubicBezTo>
                    <a:pt x="310727" y="106256"/>
                    <a:pt x="376767" y="212513"/>
                    <a:pt x="356447" y="325120"/>
                  </a:cubicBezTo>
                  <a:cubicBezTo>
                    <a:pt x="336127" y="437727"/>
                    <a:pt x="179494" y="587587"/>
                    <a:pt x="122767" y="675640"/>
                  </a:cubicBezTo>
                  <a:cubicBezTo>
                    <a:pt x="66040" y="763693"/>
                    <a:pt x="32174" y="807720"/>
                    <a:pt x="16087" y="853440"/>
                  </a:cubicBezTo>
                  <a:cubicBezTo>
                    <a:pt x="0" y="899160"/>
                    <a:pt x="13123" y="924560"/>
                    <a:pt x="26247" y="94996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Voľná forma 8"/>
            <p:cNvSpPr/>
            <p:nvPr/>
          </p:nvSpPr>
          <p:spPr>
            <a:xfrm>
              <a:off x="7178040" y="3453553"/>
              <a:ext cx="650240" cy="290407"/>
            </a:xfrm>
            <a:custGeom>
              <a:avLst/>
              <a:gdLst>
                <a:gd name="connsiteX0" fmla="*/ 650240 w 650240"/>
                <a:gd name="connsiteY0" fmla="*/ 290407 h 290407"/>
                <a:gd name="connsiteX1" fmla="*/ 248920 w 650240"/>
                <a:gd name="connsiteY1" fmla="*/ 31327 h 290407"/>
                <a:gd name="connsiteX2" fmla="*/ 0 w 650240"/>
                <a:gd name="connsiteY2" fmla="*/ 102447 h 290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0240" h="290407">
                  <a:moveTo>
                    <a:pt x="650240" y="290407"/>
                  </a:moveTo>
                  <a:cubicBezTo>
                    <a:pt x="503766" y="176530"/>
                    <a:pt x="357293" y="62654"/>
                    <a:pt x="248920" y="31327"/>
                  </a:cubicBezTo>
                  <a:cubicBezTo>
                    <a:pt x="140547" y="0"/>
                    <a:pt x="42333" y="73660"/>
                    <a:pt x="0" y="102447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ál 9"/>
            <p:cNvSpPr/>
            <p:nvPr/>
          </p:nvSpPr>
          <p:spPr>
            <a:xfrm>
              <a:off x="7381240" y="272288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ál 10"/>
            <p:cNvSpPr/>
            <p:nvPr/>
          </p:nvSpPr>
          <p:spPr>
            <a:xfrm>
              <a:off x="7675880" y="291084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ál 11"/>
            <p:cNvSpPr/>
            <p:nvPr/>
          </p:nvSpPr>
          <p:spPr>
            <a:xfrm>
              <a:off x="7807960" y="3708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Obdĺžnik 12"/>
          <p:cNvSpPr/>
          <p:nvPr/>
        </p:nvSpPr>
        <p:spPr>
          <a:xfrm>
            <a:off x="6019800" y="4648200"/>
            <a:ext cx="2667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Kandidát s ECG modulom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3276600" y="4648200"/>
            <a:ext cx="2667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PC s ECG softvérom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609600" y="4648200"/>
            <a:ext cx="2667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MIDI syntetizátor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7" name="Rovná spojnica 16"/>
          <p:cNvCxnSpPr/>
          <p:nvPr/>
        </p:nvCxnSpPr>
        <p:spPr>
          <a:xfrm>
            <a:off x="4010025" y="2143124"/>
            <a:ext cx="838200" cy="1"/>
          </a:xfrm>
          <a:prstGeom prst="line">
            <a:avLst/>
          </a:prstGeom>
          <a:ln w="3175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nica 17"/>
          <p:cNvCxnSpPr/>
          <p:nvPr/>
        </p:nvCxnSpPr>
        <p:spPr>
          <a:xfrm rot="5400000">
            <a:off x="4314825" y="2657475"/>
            <a:ext cx="1066800" cy="1588"/>
          </a:xfrm>
          <a:prstGeom prst="line">
            <a:avLst/>
          </a:prstGeom>
          <a:ln w="3175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nica 18"/>
          <p:cNvCxnSpPr/>
          <p:nvPr/>
        </p:nvCxnSpPr>
        <p:spPr>
          <a:xfrm>
            <a:off x="3019425" y="2209800"/>
            <a:ext cx="838200" cy="1"/>
          </a:xfrm>
          <a:prstGeom prst="line">
            <a:avLst/>
          </a:prstGeom>
          <a:ln w="3175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ovacia šípka 19"/>
          <p:cNvCxnSpPr/>
          <p:nvPr/>
        </p:nvCxnSpPr>
        <p:spPr>
          <a:xfrm rot="5400000">
            <a:off x="2867025" y="2352675"/>
            <a:ext cx="304800" cy="1588"/>
          </a:xfrm>
          <a:prstGeom prst="straightConnector1">
            <a:avLst/>
          </a:prstGeom>
          <a:ln w="31750">
            <a:solidFill>
              <a:schemeClr val="accent4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ázok 20" descr="midi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0425" y="1914525"/>
            <a:ext cx="798576" cy="46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Obdĺžnik 21"/>
          <p:cNvSpPr/>
          <p:nvPr/>
        </p:nvSpPr>
        <p:spPr>
          <a:xfrm>
            <a:off x="2657475" y="2305050"/>
            <a:ext cx="2667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mtClean="0">
                <a:solidFill>
                  <a:schemeClr val="accent4">
                    <a:lumMod val="10000"/>
                  </a:schemeClr>
                </a:solidFill>
              </a:rPr>
              <a:t>MIDI zbernica</a:t>
            </a:r>
            <a:endParaRPr lang="en-US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23" name="Obrázok 22" descr="12178632251467184782johnpwarren_Antenna_and_radio_waves.svg.med.png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2743"/>
          <a:stretch>
            <a:fillRect/>
          </a:stretch>
        </p:blipFill>
        <p:spPr>
          <a:xfrm>
            <a:off x="5867400" y="2860939"/>
            <a:ext cx="838200" cy="1867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Obdĺžnik 23"/>
          <p:cNvSpPr/>
          <p:nvPr/>
        </p:nvSpPr>
        <p:spPr>
          <a:xfrm>
            <a:off x="4705350" y="2314575"/>
            <a:ext cx="2667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mtClean="0">
                <a:solidFill>
                  <a:schemeClr val="accent4">
                    <a:lumMod val="10000"/>
                  </a:schemeClr>
                </a:solidFill>
              </a:rPr>
              <a:t>Bluetooth komunikácia</a:t>
            </a:r>
            <a:endParaRPr lang="en-US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25" name="Picture 4" descr="C:\Data\Skola\SVOC\12065590311349068989mystica_Laptop.svg.hi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2667000"/>
            <a:ext cx="2719034" cy="2152568"/>
          </a:xfrm>
          <a:prstGeom prst="rect">
            <a:avLst/>
          </a:prstGeom>
          <a:noFill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3003604"/>
            <a:ext cx="90297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ContrastingLeftFacing" fov="0">
              <a:rot lat="21004222" lon="373514" rev="21004507"/>
            </a:camera>
            <a:lightRig rig="soft" dir="t"/>
          </a:scene3d>
          <a:sp3d prstMaterial="matte"/>
        </p:spPr>
      </p:pic>
      <p:sp>
        <p:nvSpPr>
          <p:cNvPr id="38" name="Nadpis 3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1143000"/>
          </a:xfrm>
        </p:spPr>
        <p:txBody>
          <a:bodyPr/>
          <a:lstStyle/>
          <a:p>
            <a:r>
              <a:rPr lang="sk-SK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Cieľ práce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6425" cy="1066800"/>
          </a:xfrm>
        </p:spPr>
        <p:txBody>
          <a:bodyPr/>
          <a:lstStyle/>
          <a:p>
            <a:r>
              <a:rPr lang="sk-SK" smtClean="0">
                <a:latin typeface="Calibri" pitchFamily="34" charset="0"/>
              </a:rPr>
              <a:t>Fázový cyklus srdca</a:t>
            </a:r>
            <a:endParaRPr lang="sk-SK" smtClean="0">
              <a:latin typeface="Calibri" pitchFamily="34" charset="0"/>
            </a:endParaRPr>
          </a:p>
        </p:txBody>
      </p:sp>
      <p:pic>
        <p:nvPicPr>
          <p:cNvPr id="7" name="Obrázok 6" descr="Image5_inv.bmp"/>
          <p:cNvPicPr>
            <a:picLocks noChangeAspect="1"/>
          </p:cNvPicPr>
          <p:nvPr/>
        </p:nvPicPr>
        <p:blipFill>
          <a:blip r:embed="rId2">
            <a:clrChange>
              <a:clrFrom>
                <a:srgbClr val="111108"/>
              </a:clrFrom>
              <a:clrTo>
                <a:srgbClr val="11110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" y="1981200"/>
            <a:ext cx="6989127" cy="3939671"/>
          </a:xfrm>
          <a:prstGeom prst="rect">
            <a:avLst/>
          </a:prstGeom>
        </p:spPr>
      </p:pic>
      <p:pic>
        <p:nvPicPr>
          <p:cNvPr id="8" name="Obrázok 7" descr="Image5_iex.bmp"/>
          <p:cNvPicPr>
            <a:picLocks noChangeAspect="1"/>
          </p:cNvPicPr>
          <p:nvPr/>
        </p:nvPicPr>
        <p:blipFill>
          <a:blip r:embed="rId3">
            <a:clrChange>
              <a:clrFrom>
                <a:srgbClr val="111108"/>
              </a:clrFrom>
              <a:clrTo>
                <a:srgbClr val="11110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" y="1981200"/>
            <a:ext cx="6989127" cy="3939671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838200" y="2514600"/>
            <a:ext cx="457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ym typeface="Symbol"/>
              </a:rPr>
              <a:t></a:t>
            </a:r>
            <a:endParaRPr lang="sk-SK" sz="3200" smtClean="0">
              <a:sym typeface="Symbol"/>
            </a:endParaRPr>
          </a:p>
          <a:p>
            <a:endParaRPr lang="en-US" sz="2000"/>
          </a:p>
        </p:txBody>
      </p:sp>
      <p:sp>
        <p:nvSpPr>
          <p:cNvPr id="10" name="BlokTextu 9"/>
          <p:cNvSpPr txBox="1"/>
          <p:nvPr/>
        </p:nvSpPr>
        <p:spPr>
          <a:xfrm>
            <a:off x="838200" y="3124200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smtClean="0"/>
              <a:t>-180°</a:t>
            </a:r>
            <a:endParaRPr lang="en-US" sz="1000"/>
          </a:p>
        </p:txBody>
      </p:sp>
      <p:sp>
        <p:nvSpPr>
          <p:cNvPr id="11" name="BlokTextu 10"/>
          <p:cNvSpPr txBox="1"/>
          <p:nvPr/>
        </p:nvSpPr>
        <p:spPr>
          <a:xfrm>
            <a:off x="838200" y="2438400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smtClean="0"/>
              <a:t>+180°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Autokorelátor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7" name="Obrázok 6" descr="Image6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8800"/>
            <a:ext cx="7733334" cy="40761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Autokorelátor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6" name="Obrázok 5" descr="_corr1.bmp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CD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371600" y="1905000"/>
            <a:ext cx="4698414" cy="396190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Obrázok 7" descr="_corr2.bmp"/>
          <p:cNvPicPr>
            <a:picLocks noChangeAspect="1"/>
          </p:cNvPicPr>
          <p:nvPr/>
        </p:nvPicPr>
        <p:blipFill>
          <a:blip r:embed="rId3">
            <a:clrChange>
              <a:clrFrom>
                <a:srgbClr val="12097B"/>
              </a:clrFrom>
              <a:clrTo>
                <a:srgbClr val="12097B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876800" y="2057400"/>
            <a:ext cx="4698414" cy="3961906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translucentPowder"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6.56799E-7 C -0.07465 -0.03122 -0.1493 -0.06244 -0.19288 -0.07331 C -0.23646 -0.08418 -0.2408 -0.07123 -0.26198 -0.06568 C -0.28316 -0.06012 -0.30243 -0.04902 -0.31962 -0.03954 C -0.3368 -0.03006 -0.34757 -0.00925 -0.36475 -0.00948 C -0.38194 -0.00971 -0.40451 -0.0252 -0.42239 -0.04139 C -0.44028 -0.05758 -0.4566 -0.09204 -0.4717 -0.10707 C -0.4868 -0.1221 -0.49444 -0.12419 -0.51267 -0.13136 C -0.5309 -0.13852 -0.56753 -0.14824 -0.5816 -0.15009 C -0.59566 -0.15194 -0.59635 -0.14731 -0.59705 -0.14269 " pathEditMode="relative" ptsTypes="aaaaaaaa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705 -0.14269 L -0.37361 -0.0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Algoritmus korelácie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5" name="Obrázok 4" descr="_eqs2.bmp"/>
          <p:cNvPicPr>
            <a:picLocks noChangeAspect="1"/>
          </p:cNvPicPr>
          <p:nvPr/>
        </p:nvPicPr>
        <p:blipFill>
          <a:blip r:embed="rId2">
            <a:clrChange>
              <a:clrFrom>
                <a:srgbClr val="002060"/>
              </a:clrFrom>
              <a:clrTo>
                <a:srgbClr val="00206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600" y="1905000"/>
            <a:ext cx="7489281" cy="4419600"/>
          </a:xfrm>
          <a:prstGeom prst="rect">
            <a:avLst/>
          </a:prstGeom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905000" y="2362200"/>
            <a:ext cx="5334000" cy="3046988"/>
          </a:xfrm>
          <a:prstGeom prst="rect">
            <a:avLst/>
          </a:prstGeom>
          <a:ln>
            <a:noFill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sk-SK" b="0" i="0" u="none" strike="noStrike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FLOAT fSum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A52A2A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0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fSumSq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A52A2A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0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int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A52A2A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0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&lt;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++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{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FLOAT fDelta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]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-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];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fSum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+=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fDelta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fSumSq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+=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fDelta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^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A52A2A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2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}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fSum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/=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fSumSq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/=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lang="sk-SK" smtClean="0">
              <a:solidFill>
                <a:schemeClr val="tx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return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fSumSq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-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fSum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*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fSum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sk-SK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0095_slide">
  <a:themeElements>
    <a:clrScheme name="Motív Office 2">
      <a:dk1>
        <a:srgbClr val="696969"/>
      </a:dk1>
      <a:lt1>
        <a:srgbClr val="FFFFFF"/>
      </a:lt1>
      <a:dk2>
        <a:srgbClr val="000080"/>
      </a:dk2>
      <a:lt2>
        <a:srgbClr val="FFFFFF"/>
      </a:lt2>
      <a:accent1>
        <a:srgbClr val="4398EE"/>
      </a:accent1>
      <a:accent2>
        <a:srgbClr val="B471F5"/>
      </a:accent2>
      <a:accent3>
        <a:srgbClr val="AAAAC0"/>
      </a:accent3>
      <a:accent4>
        <a:srgbClr val="DADADA"/>
      </a:accent4>
      <a:accent5>
        <a:srgbClr val="B0CAF5"/>
      </a:accent5>
      <a:accent6>
        <a:srgbClr val="A366DE"/>
      </a:accent6>
      <a:hlink>
        <a:srgbClr val="BDBEFF"/>
      </a:hlink>
      <a:folHlink>
        <a:srgbClr val="9FE8F9"/>
      </a:folHlink>
    </a:clrScheme>
    <a:fontScheme name="Motív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ív Office 1">
        <a:dk1>
          <a:srgbClr val="696969"/>
        </a:dk1>
        <a:lt1>
          <a:srgbClr val="FFFFFF"/>
        </a:lt1>
        <a:dk2>
          <a:srgbClr val="000080"/>
        </a:dk2>
        <a:lt2>
          <a:srgbClr val="FFFFFF"/>
        </a:lt2>
        <a:accent1>
          <a:srgbClr val="18A5FF"/>
        </a:accent1>
        <a:accent2>
          <a:srgbClr val="8080FF"/>
        </a:accent2>
        <a:accent3>
          <a:srgbClr val="AAAAC0"/>
        </a:accent3>
        <a:accent4>
          <a:srgbClr val="DADADA"/>
        </a:accent4>
        <a:accent5>
          <a:srgbClr val="ABCFFF"/>
        </a:accent5>
        <a:accent6>
          <a:srgbClr val="7373E7"/>
        </a:accent6>
        <a:hlink>
          <a:srgbClr val="9ED9FF"/>
        </a:hlink>
        <a:folHlink>
          <a:srgbClr val="BDB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2">
        <a:dk1>
          <a:srgbClr val="696969"/>
        </a:dk1>
        <a:lt1>
          <a:srgbClr val="FFFFFF"/>
        </a:lt1>
        <a:dk2>
          <a:srgbClr val="000080"/>
        </a:dk2>
        <a:lt2>
          <a:srgbClr val="FFFFFF"/>
        </a:lt2>
        <a:accent1>
          <a:srgbClr val="4398EE"/>
        </a:accent1>
        <a:accent2>
          <a:srgbClr val="B471F5"/>
        </a:accent2>
        <a:accent3>
          <a:srgbClr val="AAAAC0"/>
        </a:accent3>
        <a:accent4>
          <a:srgbClr val="DADADA"/>
        </a:accent4>
        <a:accent5>
          <a:srgbClr val="B0CAF5"/>
        </a:accent5>
        <a:accent6>
          <a:srgbClr val="A366DE"/>
        </a:accent6>
        <a:hlink>
          <a:srgbClr val="BDBEFF"/>
        </a:hlink>
        <a:folHlink>
          <a:srgbClr val="9FE8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3">
        <a:dk1>
          <a:srgbClr val="696969"/>
        </a:dk1>
        <a:lt1>
          <a:srgbClr val="FFFFFF"/>
        </a:lt1>
        <a:dk2>
          <a:srgbClr val="000080"/>
        </a:dk2>
        <a:lt2>
          <a:srgbClr val="FFFFFF"/>
        </a:lt2>
        <a:accent1>
          <a:srgbClr val="9B9BFF"/>
        </a:accent1>
        <a:accent2>
          <a:srgbClr val="D2C913"/>
        </a:accent2>
        <a:accent3>
          <a:srgbClr val="AAAAC0"/>
        </a:accent3>
        <a:accent4>
          <a:srgbClr val="DADADA"/>
        </a:accent4>
        <a:accent5>
          <a:srgbClr val="CBCBFF"/>
        </a:accent5>
        <a:accent6>
          <a:srgbClr val="BEB610"/>
        </a:accent6>
        <a:hlink>
          <a:srgbClr val="E8F3AF"/>
        </a:hlink>
        <a:folHlink>
          <a:srgbClr val="FBDF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4">
        <a:dk1>
          <a:srgbClr val="696969"/>
        </a:dk1>
        <a:lt1>
          <a:srgbClr val="FFFFFF"/>
        </a:lt1>
        <a:dk2>
          <a:srgbClr val="000080"/>
        </a:dk2>
        <a:lt2>
          <a:srgbClr val="FFFFFF"/>
        </a:lt2>
        <a:accent1>
          <a:srgbClr val="79C937"/>
        </a:accent1>
        <a:accent2>
          <a:srgbClr val="EDBB12"/>
        </a:accent2>
        <a:accent3>
          <a:srgbClr val="AAAAC0"/>
        </a:accent3>
        <a:accent4>
          <a:srgbClr val="DADADA"/>
        </a:accent4>
        <a:accent5>
          <a:srgbClr val="BEE1AE"/>
        </a:accent5>
        <a:accent6>
          <a:srgbClr val="D7A90F"/>
        </a:accent6>
        <a:hlink>
          <a:srgbClr val="D9D9FF"/>
        </a:hlink>
        <a:folHlink>
          <a:srgbClr val="FFD9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18A5FF"/>
        </a:accent1>
        <a:accent2>
          <a:srgbClr val="8080FF"/>
        </a:accent2>
        <a:accent3>
          <a:srgbClr val="FFFFFF"/>
        </a:accent3>
        <a:accent4>
          <a:srgbClr val="000000"/>
        </a:accent4>
        <a:accent5>
          <a:srgbClr val="ABCFFF"/>
        </a:accent5>
        <a:accent6>
          <a:srgbClr val="7373E7"/>
        </a:accent6>
        <a:hlink>
          <a:srgbClr val="9ED9FF"/>
        </a:hlink>
        <a:folHlink>
          <a:srgbClr val="BDB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4398EE"/>
        </a:accent1>
        <a:accent2>
          <a:srgbClr val="B471F5"/>
        </a:accent2>
        <a:accent3>
          <a:srgbClr val="FFFFFF"/>
        </a:accent3>
        <a:accent4>
          <a:srgbClr val="000000"/>
        </a:accent4>
        <a:accent5>
          <a:srgbClr val="B0CAF5"/>
        </a:accent5>
        <a:accent6>
          <a:srgbClr val="A366DE"/>
        </a:accent6>
        <a:hlink>
          <a:srgbClr val="BDBEFF"/>
        </a:hlink>
        <a:folHlink>
          <a:srgbClr val="9FE8F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B9BFF"/>
        </a:accent1>
        <a:accent2>
          <a:srgbClr val="D2C913"/>
        </a:accent2>
        <a:accent3>
          <a:srgbClr val="FFFFFF"/>
        </a:accent3>
        <a:accent4>
          <a:srgbClr val="000000"/>
        </a:accent4>
        <a:accent5>
          <a:srgbClr val="CBCBFF"/>
        </a:accent5>
        <a:accent6>
          <a:srgbClr val="BEB610"/>
        </a:accent6>
        <a:hlink>
          <a:srgbClr val="E8F3AF"/>
        </a:hlink>
        <a:folHlink>
          <a:srgbClr val="FBDF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9C937"/>
        </a:accent1>
        <a:accent2>
          <a:srgbClr val="EDBB12"/>
        </a:accent2>
        <a:accent3>
          <a:srgbClr val="FFFFFF"/>
        </a:accent3>
        <a:accent4>
          <a:srgbClr val="000000"/>
        </a:accent4>
        <a:accent5>
          <a:srgbClr val="BEE1AE"/>
        </a:accent5>
        <a:accent6>
          <a:srgbClr val="D7A90F"/>
        </a:accent6>
        <a:hlink>
          <a:srgbClr val="D9D9FF"/>
        </a:hlink>
        <a:folHlink>
          <a:srgbClr val="FFD9E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696969"/>
      </a:dk1>
      <a:lt1>
        <a:srgbClr val="FFFFFF"/>
      </a:lt1>
      <a:dk2>
        <a:srgbClr val="000080"/>
      </a:dk2>
      <a:lt2>
        <a:srgbClr val="FFFFFF"/>
      </a:lt2>
      <a:accent1>
        <a:srgbClr val="4398EE"/>
      </a:accent1>
      <a:accent2>
        <a:srgbClr val="B471F5"/>
      </a:accent2>
      <a:accent3>
        <a:srgbClr val="AAAAC0"/>
      </a:accent3>
      <a:accent4>
        <a:srgbClr val="DADADA"/>
      </a:accent4>
      <a:accent5>
        <a:srgbClr val="B0CAF5"/>
      </a:accent5>
      <a:accent6>
        <a:srgbClr val="A366DE"/>
      </a:accent6>
      <a:hlink>
        <a:srgbClr val="BDBEFF"/>
      </a:hlink>
      <a:folHlink>
        <a:srgbClr val="9FE8F9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696969"/>
        </a:dk1>
        <a:lt1>
          <a:srgbClr val="FFFFFF"/>
        </a:lt1>
        <a:dk2>
          <a:srgbClr val="000080"/>
        </a:dk2>
        <a:lt2>
          <a:srgbClr val="FFFFFF"/>
        </a:lt2>
        <a:accent1>
          <a:srgbClr val="18A5FF"/>
        </a:accent1>
        <a:accent2>
          <a:srgbClr val="8080FF"/>
        </a:accent2>
        <a:accent3>
          <a:srgbClr val="AAAAC0"/>
        </a:accent3>
        <a:accent4>
          <a:srgbClr val="DADADA"/>
        </a:accent4>
        <a:accent5>
          <a:srgbClr val="ABCFFF"/>
        </a:accent5>
        <a:accent6>
          <a:srgbClr val="7373E7"/>
        </a:accent6>
        <a:hlink>
          <a:srgbClr val="9ED9FF"/>
        </a:hlink>
        <a:folHlink>
          <a:srgbClr val="BDB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696969"/>
        </a:dk1>
        <a:lt1>
          <a:srgbClr val="FFFFFF"/>
        </a:lt1>
        <a:dk2>
          <a:srgbClr val="000080"/>
        </a:dk2>
        <a:lt2>
          <a:srgbClr val="FFFFFF"/>
        </a:lt2>
        <a:accent1>
          <a:srgbClr val="4398EE"/>
        </a:accent1>
        <a:accent2>
          <a:srgbClr val="B471F5"/>
        </a:accent2>
        <a:accent3>
          <a:srgbClr val="AAAAC0"/>
        </a:accent3>
        <a:accent4>
          <a:srgbClr val="DADADA"/>
        </a:accent4>
        <a:accent5>
          <a:srgbClr val="B0CAF5"/>
        </a:accent5>
        <a:accent6>
          <a:srgbClr val="A366DE"/>
        </a:accent6>
        <a:hlink>
          <a:srgbClr val="BDBEFF"/>
        </a:hlink>
        <a:folHlink>
          <a:srgbClr val="9FE8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696969"/>
        </a:dk1>
        <a:lt1>
          <a:srgbClr val="FFFFFF"/>
        </a:lt1>
        <a:dk2>
          <a:srgbClr val="000080"/>
        </a:dk2>
        <a:lt2>
          <a:srgbClr val="FFFFFF"/>
        </a:lt2>
        <a:accent1>
          <a:srgbClr val="9B9BFF"/>
        </a:accent1>
        <a:accent2>
          <a:srgbClr val="D2C913"/>
        </a:accent2>
        <a:accent3>
          <a:srgbClr val="AAAAC0"/>
        </a:accent3>
        <a:accent4>
          <a:srgbClr val="DADADA"/>
        </a:accent4>
        <a:accent5>
          <a:srgbClr val="CBCBFF"/>
        </a:accent5>
        <a:accent6>
          <a:srgbClr val="BEB610"/>
        </a:accent6>
        <a:hlink>
          <a:srgbClr val="E8F3AF"/>
        </a:hlink>
        <a:folHlink>
          <a:srgbClr val="FBDF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696969"/>
        </a:dk1>
        <a:lt1>
          <a:srgbClr val="FFFFFF"/>
        </a:lt1>
        <a:dk2>
          <a:srgbClr val="000080"/>
        </a:dk2>
        <a:lt2>
          <a:srgbClr val="FFFFFF"/>
        </a:lt2>
        <a:accent1>
          <a:srgbClr val="79C937"/>
        </a:accent1>
        <a:accent2>
          <a:srgbClr val="EDBB12"/>
        </a:accent2>
        <a:accent3>
          <a:srgbClr val="AAAAC0"/>
        </a:accent3>
        <a:accent4>
          <a:srgbClr val="DADADA"/>
        </a:accent4>
        <a:accent5>
          <a:srgbClr val="BEE1AE"/>
        </a:accent5>
        <a:accent6>
          <a:srgbClr val="D7A90F"/>
        </a:accent6>
        <a:hlink>
          <a:srgbClr val="D9D9FF"/>
        </a:hlink>
        <a:folHlink>
          <a:srgbClr val="FFD9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18A5FF"/>
        </a:accent1>
        <a:accent2>
          <a:srgbClr val="8080FF"/>
        </a:accent2>
        <a:accent3>
          <a:srgbClr val="FFFFFF"/>
        </a:accent3>
        <a:accent4>
          <a:srgbClr val="000000"/>
        </a:accent4>
        <a:accent5>
          <a:srgbClr val="ABCFFF"/>
        </a:accent5>
        <a:accent6>
          <a:srgbClr val="7373E7"/>
        </a:accent6>
        <a:hlink>
          <a:srgbClr val="9ED9FF"/>
        </a:hlink>
        <a:folHlink>
          <a:srgbClr val="BDB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4398EE"/>
        </a:accent1>
        <a:accent2>
          <a:srgbClr val="B471F5"/>
        </a:accent2>
        <a:accent3>
          <a:srgbClr val="FFFFFF"/>
        </a:accent3>
        <a:accent4>
          <a:srgbClr val="000000"/>
        </a:accent4>
        <a:accent5>
          <a:srgbClr val="B0CAF5"/>
        </a:accent5>
        <a:accent6>
          <a:srgbClr val="A366DE"/>
        </a:accent6>
        <a:hlink>
          <a:srgbClr val="BDBEFF"/>
        </a:hlink>
        <a:folHlink>
          <a:srgbClr val="9FE8F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B9BFF"/>
        </a:accent1>
        <a:accent2>
          <a:srgbClr val="D2C913"/>
        </a:accent2>
        <a:accent3>
          <a:srgbClr val="FFFFFF"/>
        </a:accent3>
        <a:accent4>
          <a:srgbClr val="000000"/>
        </a:accent4>
        <a:accent5>
          <a:srgbClr val="CBCBFF"/>
        </a:accent5>
        <a:accent6>
          <a:srgbClr val="BEB610"/>
        </a:accent6>
        <a:hlink>
          <a:srgbClr val="E8F3AF"/>
        </a:hlink>
        <a:folHlink>
          <a:srgbClr val="FBDF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9C937"/>
        </a:accent1>
        <a:accent2>
          <a:srgbClr val="EDBB12"/>
        </a:accent2>
        <a:accent3>
          <a:srgbClr val="FFFFFF"/>
        </a:accent3>
        <a:accent4>
          <a:srgbClr val="000000"/>
        </a:accent4>
        <a:accent5>
          <a:srgbClr val="BEE1AE"/>
        </a:accent5>
        <a:accent6>
          <a:srgbClr val="D7A90F"/>
        </a:accent6>
        <a:hlink>
          <a:srgbClr val="D9D9FF"/>
        </a:hlink>
        <a:folHlink>
          <a:srgbClr val="FFD9E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ind_0095_slide</Template>
  <TotalTime>411</TotalTime>
  <Words>98</Words>
  <Application>Microsoft Office PowerPoint</Application>
  <PresentationFormat>Prezentácia na obrazovke (4:3)</PresentationFormat>
  <Paragraphs>36</Paragraphs>
  <Slides>11</Slides>
  <Notes>0</Notes>
  <HiddenSlides>0</HiddenSlides>
  <MMClips>1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11</vt:i4>
      </vt:variant>
    </vt:vector>
  </HeadingPairs>
  <TitlesOfParts>
    <vt:vector size="13" baseType="lpstr">
      <vt:lpstr>ind_0095_slide</vt:lpstr>
      <vt:lpstr>1_Default Design</vt:lpstr>
      <vt:lpstr>Spracovanie signálu ECG za účelom rozpoznávania fázy cyklu srdca</vt:lpstr>
      <vt:lpstr>Obsah prezentácie</vt:lpstr>
      <vt:lpstr>Zariadenie pre dlhodobé monitorovanie aktivity ľudského srdca</vt:lpstr>
      <vt:lpstr>Zariadenie pre dlhodobé monitorovanie aktivity ľudského srdca</vt:lpstr>
      <vt:lpstr>Cieľ práce</vt:lpstr>
      <vt:lpstr>Fázový cyklus srdca</vt:lpstr>
      <vt:lpstr>Autokorelátor</vt:lpstr>
      <vt:lpstr>Autokorelátor</vt:lpstr>
      <vt:lpstr>Algoritmus korelácie</vt:lpstr>
      <vt:lpstr>Snímka 10</vt:lpstr>
      <vt:lpstr>Snímka 11</vt:lpstr>
    </vt:vector>
  </TitlesOfParts>
  <Company>eXPerience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eXPerience</dc:creator>
  <cp:lastModifiedBy>eXPerience</cp:lastModifiedBy>
  <cp:revision>6</cp:revision>
  <dcterms:created xsi:type="dcterms:W3CDTF">2009-04-09T10:26:28Z</dcterms:created>
  <dcterms:modified xsi:type="dcterms:W3CDTF">2009-04-28T19:27:27Z</dcterms:modified>
</cp:coreProperties>
</file>